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508" r:id="rId2"/>
    <p:sldId id="510" r:id="rId3"/>
    <p:sldId id="516" r:id="rId4"/>
    <p:sldId id="518" r:id="rId5"/>
    <p:sldId id="519" r:id="rId6"/>
    <p:sldId id="527" r:id="rId7"/>
    <p:sldId id="520" r:id="rId8"/>
    <p:sldId id="524" r:id="rId9"/>
    <p:sldId id="522" r:id="rId10"/>
    <p:sldId id="525" r:id="rId11"/>
    <p:sldId id="526" r:id="rId12"/>
    <p:sldId id="523" r:id="rId13"/>
    <p:sldId id="517" r:id="rId14"/>
    <p:sldId id="545" r:id="rId15"/>
    <p:sldId id="546" r:id="rId16"/>
    <p:sldId id="547" r:id="rId17"/>
    <p:sldId id="541" r:id="rId18"/>
    <p:sldId id="549" r:id="rId19"/>
    <p:sldId id="542" r:id="rId20"/>
    <p:sldId id="548" r:id="rId21"/>
    <p:sldId id="528" r:id="rId22"/>
    <p:sldId id="537" r:id="rId23"/>
    <p:sldId id="540" r:id="rId24"/>
    <p:sldId id="539" r:id="rId25"/>
    <p:sldId id="543" r:id="rId26"/>
    <p:sldId id="544" r:id="rId27"/>
    <p:sldId id="504" r:id="rId28"/>
    <p:sldId id="534" r:id="rId29"/>
    <p:sldId id="532" r:id="rId30"/>
    <p:sldId id="536" r:id="rId31"/>
    <p:sldId id="531" r:id="rId32"/>
    <p:sldId id="530" r:id="rId33"/>
    <p:sldId id="533" r:id="rId34"/>
    <p:sldId id="55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608"/>
    <a:srgbClr val="F5C809"/>
    <a:srgbClr val="FF6600"/>
    <a:srgbClr val="FF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2" autoAdjust="0"/>
    <p:restoredTop sz="94129" autoAdjust="0"/>
  </p:normalViewPr>
  <p:slideViewPr>
    <p:cSldViewPr snapToGrid="0">
      <p:cViewPr varScale="1">
        <p:scale>
          <a:sx n="72" d="100"/>
          <a:sy n="72" d="100"/>
        </p:scale>
        <p:origin x="53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7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97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35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029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13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50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04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0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60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1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1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1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831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1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00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0A1A3-0BE3-480C-A564-7D4352F322EF}" type="datetimeFigureOut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19/03/2020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5A801-BEA7-4BB8-A86C-DFF3C70DDAA3}" type="slidenum">
              <a:rPr lang="pt-B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49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altLang="pt-BR" sz="4000" b="1" dirty="0">
                <a:latin typeface="Century Gothic" panose="020B0502020202020204" pitchFamily="34" charset="0"/>
              </a:rPr>
              <a:t>COUNTABLE / UNCOUNTABLE NOUNS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>
                <a:latin typeface="Century Gothic" panose="020B0502020202020204" pitchFamily="34" charset="0"/>
              </a:rPr>
              <a:t>Universidad de Cundinamarca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Professor´s name: Nancy Sánchez</a:t>
            </a:r>
          </a:p>
        </p:txBody>
      </p:sp>
    </p:spTree>
    <p:extLst>
      <p:ext uri="{BB962C8B-B14F-4D97-AF65-F5344CB8AC3E}">
        <p14:creationId xmlns:p14="http://schemas.microsoft.com/office/powerpoint/2010/main" val="3808867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3"/>
          <a:stretch/>
        </p:blipFill>
        <p:spPr>
          <a:xfrm>
            <a:off x="4394580" y="1537120"/>
            <a:ext cx="8015785" cy="53208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MEASURING UNITS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0" y="199211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1 Quart = 0,946353 Liter</a:t>
            </a:r>
          </a:p>
          <a:p>
            <a:r>
              <a:rPr lang="en-US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                  (≅1L)</a:t>
            </a:r>
          </a:p>
        </p:txBody>
      </p:sp>
      <p:sp>
        <p:nvSpPr>
          <p:cNvPr id="5" name="Retângulo 4"/>
          <p:cNvSpPr/>
          <p:nvPr/>
        </p:nvSpPr>
        <p:spPr>
          <a:xfrm>
            <a:off x="9195535" y="6100549"/>
            <a:ext cx="1815152" cy="58685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343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2918" r="7058"/>
          <a:stretch/>
        </p:blipFill>
        <p:spPr>
          <a:xfrm>
            <a:off x="6664657" y="382137"/>
            <a:ext cx="5363570" cy="681019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MEASURING UNITS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0" y="1983008"/>
            <a:ext cx="6141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 Gallon = 3,78541 Liters</a:t>
            </a:r>
          </a:p>
          <a:p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                    (≅4L)</a:t>
            </a:r>
          </a:p>
        </p:txBody>
      </p:sp>
      <p:sp>
        <p:nvSpPr>
          <p:cNvPr id="5" name="Retângulo 4"/>
          <p:cNvSpPr/>
          <p:nvPr/>
        </p:nvSpPr>
        <p:spPr>
          <a:xfrm rot="5400000">
            <a:off x="10481481" y="5036025"/>
            <a:ext cx="614150" cy="1187355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62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" b="6869"/>
          <a:stretch/>
        </p:blipFill>
        <p:spPr>
          <a:xfrm>
            <a:off x="1774209" y="2167047"/>
            <a:ext cx="10417792" cy="46909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MEASURING UNITS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0" y="199277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1 Pound (1lb) = 0,453592 Kg</a:t>
            </a:r>
          </a:p>
          <a:p>
            <a:r>
              <a:rPr lang="en-US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                             (≅0,5kg)</a:t>
            </a:r>
          </a:p>
        </p:txBody>
      </p:sp>
      <p:sp>
        <p:nvSpPr>
          <p:cNvPr id="5" name="Retângulo 4"/>
          <p:cNvSpPr/>
          <p:nvPr/>
        </p:nvSpPr>
        <p:spPr>
          <a:xfrm>
            <a:off x="2947916" y="5882185"/>
            <a:ext cx="1323833" cy="84616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002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760214" cy="1080938"/>
          </a:xfrm>
        </p:spPr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4. QUANTIFIERS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23081" y="2154888"/>
            <a:ext cx="11614245" cy="2214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Both 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countable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 and 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uncountable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 nouns can be measured with a </a:t>
            </a: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QUANTIFIER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QUANTIFIERS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 express an amount that is not exact but everybody understands it.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88878" y="4690576"/>
            <a:ext cx="116142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pt-BR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a / an / some / any</a:t>
            </a:r>
          </a:p>
          <a:p>
            <a:pPr algn="ctr"/>
            <a:r>
              <a:rPr lang="en-US" altLang="pt-BR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much / many / a lot of / lots of</a:t>
            </a:r>
          </a:p>
          <a:p>
            <a:pPr algn="ctr"/>
            <a:r>
              <a:rPr lang="en-US" altLang="pt-BR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a little / a few</a:t>
            </a:r>
          </a:p>
          <a:p>
            <a:pPr algn="ctr"/>
            <a:r>
              <a:rPr lang="en-US" altLang="pt-BR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how much / how many?</a:t>
            </a:r>
          </a:p>
        </p:txBody>
      </p:sp>
    </p:spTree>
    <p:extLst>
      <p:ext uri="{BB962C8B-B14F-4D97-AF65-F5344CB8AC3E}">
        <p14:creationId xmlns:p14="http://schemas.microsoft.com/office/powerpoint/2010/main" val="265864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A / AN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80322" y="2585156"/>
            <a:ext cx="115116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400" dirty="0">
                <a:latin typeface="Century Gothic" panose="020B0502020202020204" pitchFamily="34" charset="0"/>
              </a:rPr>
              <a:t>We use</a:t>
            </a:r>
            <a:r>
              <a:rPr lang="en-US" altLang="pt-BR" sz="3400" dirty="0">
                <a:solidFill>
                  <a:schemeClr val="accent1"/>
                </a:solidFill>
                <a:latin typeface="Century Gothic" panose="020B0502020202020204" pitchFamily="34" charset="0"/>
              </a:rPr>
              <a:t> a/an</a:t>
            </a:r>
            <a:r>
              <a:rPr lang="en-US" altLang="pt-BR" sz="3400" dirty="0">
                <a:latin typeface="Century Gothic" panose="020B0502020202020204" pitchFamily="34" charset="0"/>
              </a:rPr>
              <a:t> to talk about </a:t>
            </a:r>
            <a:r>
              <a:rPr lang="en-US" altLang="pt-BR" sz="3400" u="sng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singular</a:t>
            </a:r>
            <a:r>
              <a:rPr lang="en-US" altLang="pt-BR" sz="34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countable nouns</a:t>
            </a:r>
            <a:r>
              <a:rPr lang="en-US" altLang="pt-BR" sz="34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432653" y="5132035"/>
            <a:ext cx="187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an egg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447374" y="5132036"/>
            <a:ext cx="224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an apple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80322" y="5132036"/>
            <a:ext cx="138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a nut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535" y="3656100"/>
            <a:ext cx="1104900" cy="12763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491" y="4046625"/>
            <a:ext cx="1504950" cy="885825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404614" y="5132035"/>
            <a:ext cx="21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a lemon 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52" y="4006625"/>
            <a:ext cx="990600" cy="12192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17" y="4312885"/>
            <a:ext cx="8763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ANY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80322" y="2585156"/>
            <a:ext cx="11511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300" dirty="0">
                <a:latin typeface="Century Gothic" panose="020B0502020202020204" pitchFamily="34" charset="0"/>
              </a:rPr>
              <a:t>We use</a:t>
            </a:r>
            <a:r>
              <a:rPr lang="en-US" altLang="pt-BR" sz="3300" dirty="0">
                <a:solidFill>
                  <a:schemeClr val="accent1"/>
                </a:solidFill>
                <a:latin typeface="Century Gothic" panose="020B0502020202020204" pitchFamily="34" charset="0"/>
              </a:rPr>
              <a:t> any</a:t>
            </a:r>
            <a:r>
              <a:rPr lang="en-US" altLang="pt-BR" sz="3300" dirty="0">
                <a:latin typeface="Century Gothic" panose="020B0502020202020204" pitchFamily="34" charset="0"/>
              </a:rPr>
              <a:t> to talk about </a:t>
            </a:r>
            <a:r>
              <a:rPr lang="en-US" altLang="pt-BR" sz="3300" u="sng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plural</a:t>
            </a:r>
            <a:r>
              <a:rPr lang="en-US" altLang="pt-BR" sz="33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countable nouns</a:t>
            </a:r>
            <a:r>
              <a:rPr lang="en-US" altLang="pt-BR" sz="3300" dirty="0">
                <a:latin typeface="Century Gothic" panose="020B0502020202020204" pitchFamily="34" charset="0"/>
              </a:rPr>
              <a:t> and </a:t>
            </a:r>
            <a:r>
              <a:rPr lang="en-US" altLang="pt-BR" sz="33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uncountable nouns</a:t>
            </a:r>
            <a:r>
              <a:rPr lang="en-US" altLang="pt-BR" sz="3300" dirty="0">
                <a:latin typeface="Century Gothic" panose="020B0502020202020204" pitchFamily="34" charset="0"/>
              </a:rPr>
              <a:t> (</a:t>
            </a:r>
            <a:r>
              <a:rPr lang="en-US" altLang="pt-BR" sz="33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negative</a:t>
            </a:r>
            <a:r>
              <a:rPr lang="en-US" altLang="pt-BR" sz="3300" dirty="0">
                <a:latin typeface="Century Gothic" panose="020B0502020202020204" pitchFamily="34" charset="0"/>
              </a:rPr>
              <a:t> and </a:t>
            </a:r>
            <a:r>
              <a:rPr lang="en-US" altLang="pt-BR" sz="33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interrogative</a:t>
            </a:r>
            <a:r>
              <a:rPr lang="en-US" altLang="pt-BR" sz="3300" dirty="0">
                <a:latin typeface="Century Gothic" panose="020B0502020202020204" pitchFamily="34" charset="0"/>
              </a:rPr>
              <a:t> forms)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80322" y="4111638"/>
            <a:ext cx="6211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000" dirty="0">
                <a:latin typeface="Century Gothic" panose="020B0502020202020204" pitchFamily="34" charset="0"/>
              </a:rPr>
              <a:t>There isn’t </a:t>
            </a:r>
            <a:r>
              <a:rPr lang="en-US" altLang="pt-BR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any</a:t>
            </a:r>
            <a:r>
              <a:rPr lang="en-US" altLang="pt-BR" sz="3000" dirty="0">
                <a:latin typeface="Century Gothic" panose="020B0502020202020204" pitchFamily="34" charset="0"/>
              </a:rPr>
              <a:t> cheese.</a:t>
            </a:r>
          </a:p>
          <a:p>
            <a:r>
              <a:rPr lang="en-US" altLang="pt-BR" sz="3000" dirty="0">
                <a:latin typeface="Century Gothic" panose="020B0502020202020204" pitchFamily="34" charset="0"/>
              </a:rPr>
              <a:t>Is there </a:t>
            </a:r>
            <a:r>
              <a:rPr lang="en-US" altLang="pt-BR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any</a:t>
            </a:r>
            <a:r>
              <a:rPr lang="en-US" altLang="pt-BR" sz="3000" dirty="0">
                <a:latin typeface="Century Gothic" panose="020B0502020202020204" pitchFamily="34" charset="0"/>
              </a:rPr>
              <a:t> cheese?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436161" y="4111637"/>
            <a:ext cx="5629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000" dirty="0">
                <a:latin typeface="Century Gothic" panose="020B0502020202020204" pitchFamily="34" charset="0"/>
              </a:rPr>
              <a:t>There aren’t </a:t>
            </a:r>
            <a:r>
              <a:rPr lang="en-US" altLang="pt-BR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any</a:t>
            </a:r>
            <a:r>
              <a:rPr lang="en-US" altLang="pt-BR" sz="3000" dirty="0">
                <a:latin typeface="Century Gothic" panose="020B0502020202020204" pitchFamily="34" charset="0"/>
              </a:rPr>
              <a:t> banana</a:t>
            </a:r>
            <a:r>
              <a:rPr lang="en-US" altLang="pt-BR" sz="30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</a:t>
            </a:r>
            <a:r>
              <a:rPr lang="en-US" altLang="pt-BR" sz="3000" dirty="0">
                <a:latin typeface="Century Gothic" panose="020B0502020202020204" pitchFamily="34" charset="0"/>
              </a:rPr>
              <a:t>.</a:t>
            </a:r>
          </a:p>
          <a:p>
            <a:r>
              <a:rPr lang="en-US" altLang="pt-BR" sz="3000" dirty="0">
                <a:latin typeface="Century Gothic" panose="020B0502020202020204" pitchFamily="34" charset="0"/>
              </a:rPr>
              <a:t>Are there </a:t>
            </a:r>
            <a:r>
              <a:rPr lang="en-US" altLang="pt-BR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any</a:t>
            </a:r>
            <a:r>
              <a:rPr lang="en-US" altLang="pt-BR" sz="3000" dirty="0">
                <a:latin typeface="Century Gothic" panose="020B0502020202020204" pitchFamily="34" charset="0"/>
              </a:rPr>
              <a:t> banana</a:t>
            </a:r>
            <a:r>
              <a:rPr lang="en-US" altLang="pt-BR" sz="30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</a:t>
            </a:r>
            <a:r>
              <a:rPr lang="en-US" altLang="pt-BR" sz="3000" dirty="0">
                <a:latin typeface="Century Gothic" panose="020B0502020202020204" pitchFamily="34" charset="0"/>
              </a:rPr>
              <a:t>?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897" y="5236484"/>
            <a:ext cx="1323975" cy="14192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67" y="5322208"/>
            <a:ext cx="1381125" cy="12477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5"/>
          <a:stretch/>
        </p:blipFill>
        <p:spPr>
          <a:xfrm>
            <a:off x="1987010" y="5377078"/>
            <a:ext cx="1148437" cy="11380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5"/>
          <a:stretch/>
        </p:blipFill>
        <p:spPr>
          <a:xfrm>
            <a:off x="8816897" y="5341862"/>
            <a:ext cx="1148437" cy="113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3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SOME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80322" y="3349430"/>
            <a:ext cx="11511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We use</a:t>
            </a:r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 some</a:t>
            </a:r>
            <a:r>
              <a:rPr lang="en-US" altLang="pt-BR" sz="3600" dirty="0">
                <a:latin typeface="Century Gothic" panose="020B0502020202020204" pitchFamily="34" charset="0"/>
              </a:rPr>
              <a:t> to talk about </a:t>
            </a:r>
            <a:r>
              <a:rPr lang="en-US" altLang="pt-BR" sz="3600" u="sng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plural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countable nouns</a:t>
            </a:r>
            <a:r>
              <a:rPr lang="en-US" altLang="pt-BR" sz="3600" dirty="0">
                <a:latin typeface="Century Gothic" panose="020B0502020202020204" pitchFamily="34" charset="0"/>
              </a:rPr>
              <a:t> and 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uncountable nouns</a:t>
            </a:r>
            <a:endParaRPr lang="en-US" altLang="pt-BR" sz="3600" dirty="0">
              <a:latin typeface="Century Gothic" panose="020B0502020202020204" pitchFamily="34" charset="0"/>
            </a:endParaRPr>
          </a:p>
          <a:p>
            <a:r>
              <a:rPr lang="en-US" altLang="pt-BR" sz="3600" dirty="0">
                <a:latin typeface="Century Gothic" panose="020B0502020202020204" pitchFamily="34" charset="0"/>
              </a:rPr>
              <a:t>(</a:t>
            </a: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affirmatives</a:t>
            </a:r>
            <a:r>
              <a:rPr lang="en-US" altLang="pt-BR" sz="3600" dirty="0">
                <a:latin typeface="Century Gothic" panose="020B0502020202020204" pitchFamily="34" charset="0"/>
              </a:rPr>
              <a:t>, </a:t>
            </a: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offerings</a:t>
            </a:r>
            <a:r>
              <a:rPr lang="en-US" altLang="pt-BR" sz="3600" dirty="0">
                <a:latin typeface="Century Gothic" panose="020B0502020202020204" pitchFamily="34" charset="0"/>
              </a:rPr>
              <a:t> and </a:t>
            </a: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requests</a:t>
            </a:r>
            <a:r>
              <a:rPr lang="en-US" altLang="pt-BR" sz="3600" dirty="0"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103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333685"/>
            <a:ext cx="1161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I’ll have </a:t>
            </a:r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some</a:t>
            </a:r>
            <a:r>
              <a:rPr lang="en-US" altLang="pt-BR" sz="3600" dirty="0">
                <a:latin typeface="Century Gothic" panose="020B0502020202020204" pitchFamily="34" charset="0"/>
              </a:rPr>
              <a:t> flake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</a:t>
            </a:r>
            <a:r>
              <a:rPr lang="en-US" altLang="pt-BR" sz="3600" dirty="0">
                <a:latin typeface="Century Gothic" panose="020B0502020202020204" pitchFamily="34" charset="0"/>
              </a:rPr>
              <a:t> for breakfast. (</a:t>
            </a: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affirmative</a:t>
            </a:r>
            <a:r>
              <a:rPr lang="en-US" altLang="pt-BR" sz="3600" dirty="0"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3034608"/>
            <a:ext cx="54292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333685"/>
            <a:ext cx="1161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Would you like </a:t>
            </a:r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some</a:t>
            </a:r>
            <a:r>
              <a:rPr lang="en-US" altLang="pt-BR" sz="3600" dirty="0">
                <a:latin typeface="Century Gothic" panose="020B0502020202020204" pitchFamily="34" charset="0"/>
              </a:rPr>
              <a:t> cand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ies</a:t>
            </a:r>
            <a:r>
              <a:rPr lang="en-US" altLang="pt-BR" sz="3600" dirty="0">
                <a:latin typeface="Century Gothic" panose="020B0502020202020204" pitchFamily="34" charset="0"/>
              </a:rPr>
              <a:t>? (</a:t>
            </a: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offering</a:t>
            </a:r>
            <a:r>
              <a:rPr lang="en-US" altLang="pt-BR" sz="3600" dirty="0"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65" y="4221636"/>
            <a:ext cx="1562100" cy="11715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4052205"/>
            <a:ext cx="567093" cy="53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333685"/>
            <a:ext cx="1161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Can I have </a:t>
            </a:r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some</a:t>
            </a:r>
            <a:r>
              <a:rPr lang="en-US" altLang="pt-BR" sz="3600" dirty="0">
                <a:latin typeface="Century Gothic" panose="020B0502020202020204" pitchFamily="34" charset="0"/>
              </a:rPr>
              <a:t> tea, please? (</a:t>
            </a: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request</a:t>
            </a:r>
            <a:r>
              <a:rPr lang="en-US" altLang="pt-BR" sz="3600" dirty="0"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173" y="3479535"/>
            <a:ext cx="3698544" cy="28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7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1. COUNTABLE NOUNS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368490" y="2475611"/>
            <a:ext cx="11614245" cy="355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Things you can count in </a:t>
            </a: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units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altLang="pt-BR" sz="3600" dirty="0">
              <a:solidFill>
                <a:prstClr val="white"/>
              </a:solidFill>
              <a:latin typeface="ChunkFive Ex" pitchFamily="2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One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 apple, </a:t>
            </a: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two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 apples, </a:t>
            </a: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three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 apples…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One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 cookie, </a:t>
            </a: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two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 cookies, </a:t>
            </a: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three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 cookies…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One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 egg, </a:t>
            </a: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two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 eggs, three </a:t>
            </a: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eggs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…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One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 tomato, </a:t>
            </a: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two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 tomatoes, </a:t>
            </a:r>
            <a:r>
              <a:rPr lang="en-US" altLang="pt-BR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three</a:t>
            </a:r>
            <a:r>
              <a:rPr lang="en-US" altLang="pt-BR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 tomatoes..…</a:t>
            </a:r>
          </a:p>
        </p:txBody>
      </p:sp>
      <p:cxnSp>
        <p:nvCxnSpPr>
          <p:cNvPr id="4" name="Conector de seta reta 3"/>
          <p:cNvCxnSpPr/>
          <p:nvPr/>
        </p:nvCxnSpPr>
        <p:spPr>
          <a:xfrm flipV="1">
            <a:off x="7378889" y="2375848"/>
            <a:ext cx="900752" cy="382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7378889" y="2857749"/>
            <a:ext cx="900752" cy="322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8279641" y="2092414"/>
            <a:ext cx="176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69608"/>
                </a:solidFill>
                <a:latin typeface="Century Gothic" panose="020B0502020202020204" pitchFamily="34" charset="0"/>
              </a:rPr>
              <a:t>Singular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279641" y="2857749"/>
            <a:ext cx="176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69608"/>
                </a:solidFill>
                <a:latin typeface="Century Gothic" panose="020B0502020202020204" pitchFamily="34" charset="0"/>
              </a:rPr>
              <a:t>Plural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80" y="5622262"/>
            <a:ext cx="1897820" cy="120782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878" y="4634850"/>
            <a:ext cx="1112704" cy="100686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426" y="4974247"/>
            <a:ext cx="1336911" cy="128152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823" y="3920139"/>
            <a:ext cx="1844714" cy="122788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4"/>
          <a:stretch/>
        </p:blipFill>
        <p:spPr>
          <a:xfrm rot="566739">
            <a:off x="9448549" y="2185798"/>
            <a:ext cx="955343" cy="9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altLang="pt-BR" b="1" dirty="0">
                <a:latin typeface="Century Gothic" panose="020B0502020202020204" pitchFamily="34" charset="0"/>
              </a:rPr>
              <a:t>OTHER QUANTIFIERS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33294"/>
              </p:ext>
            </p:extLst>
          </p:nvPr>
        </p:nvGraphicFramePr>
        <p:xfrm>
          <a:off x="680323" y="2971547"/>
          <a:ext cx="10033172" cy="2958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3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1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5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0" dirty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NOUNS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COUNTABLE</a:t>
                      </a:r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BOTH</a:t>
                      </a:r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UNCOUNTABLE</a:t>
                      </a:r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5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QUANTITY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1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BIG</a:t>
                      </a:r>
                    </a:p>
                    <a:p>
                      <a:pPr algn="l"/>
                      <a:endParaRPr lang="pt-BR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noProof="0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many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noProof="0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a</a:t>
                      </a:r>
                      <a:r>
                        <a:rPr lang="en-US" sz="3600" baseline="0" noProof="0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 lot of</a:t>
                      </a:r>
                      <a:endParaRPr lang="en-US" sz="3600" noProof="0" dirty="0">
                        <a:solidFill>
                          <a:srgbClr val="00206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noProof="0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much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11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SMALL</a:t>
                      </a:r>
                    </a:p>
                    <a:p>
                      <a:pPr algn="l"/>
                      <a:endParaRPr lang="pt-BR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noProof="0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a few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noProof="0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noProof="0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a</a:t>
                      </a:r>
                      <a:r>
                        <a:rPr lang="en-US" sz="3600" baseline="0" noProof="0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 little</a:t>
                      </a:r>
                      <a:endParaRPr lang="en-US" sz="3600" noProof="0" dirty="0">
                        <a:solidFill>
                          <a:srgbClr val="00206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19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333685"/>
            <a:ext cx="617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I eat </a:t>
            </a:r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many</a:t>
            </a:r>
            <a:r>
              <a:rPr lang="en-US" altLang="pt-BR" sz="3600" dirty="0">
                <a:latin typeface="Century Gothic" panose="020B0502020202020204" pitchFamily="34" charset="0"/>
              </a:rPr>
              <a:t> slice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</a:t>
            </a:r>
            <a:r>
              <a:rPr lang="en-US" altLang="pt-BR" sz="3600" dirty="0">
                <a:latin typeface="Century Gothic" panose="020B0502020202020204" pitchFamily="34" charset="0"/>
              </a:rPr>
              <a:t> of pizza.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18" y="3252972"/>
            <a:ext cx="3476565" cy="34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4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333685"/>
            <a:ext cx="1111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My mother usually makes </a:t>
            </a:r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a lot of</a:t>
            </a:r>
            <a:r>
              <a:rPr lang="en-US" altLang="pt-BR" sz="3600" dirty="0">
                <a:latin typeface="Century Gothic" panose="020B0502020202020204" pitchFamily="34" charset="0"/>
              </a:rPr>
              <a:t> pancake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</a:t>
            </a:r>
            <a:r>
              <a:rPr lang="en-US" altLang="pt-BR" sz="36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91" y="2980016"/>
            <a:ext cx="2717819" cy="36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0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333685"/>
            <a:ext cx="11511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200" dirty="0">
                <a:solidFill>
                  <a:schemeClr val="accent1"/>
                </a:solidFill>
                <a:latin typeface="Century Gothic" panose="020B0502020202020204" pitchFamily="34" charset="0"/>
              </a:rPr>
              <a:t>A lot of</a:t>
            </a:r>
            <a:r>
              <a:rPr lang="en-US" altLang="pt-BR" sz="3200" dirty="0">
                <a:latin typeface="Century Gothic" panose="020B0502020202020204" pitchFamily="34" charset="0"/>
              </a:rPr>
              <a:t> </a:t>
            </a:r>
            <a:r>
              <a:rPr lang="en-US" altLang="pt-BR" sz="3200" dirty="0" err="1">
                <a:latin typeface="Century Gothic" panose="020B0502020202020204" pitchFamily="34" charset="0"/>
              </a:rPr>
              <a:t>chantilly</a:t>
            </a:r>
            <a:r>
              <a:rPr lang="en-US" altLang="pt-BR" sz="3200" dirty="0">
                <a:latin typeface="Century Gothic" panose="020B0502020202020204" pitchFamily="34" charset="0"/>
              </a:rPr>
              <a:t> makes a delicious iced chocolate.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587229"/>
            <a:ext cx="47625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4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4" y="2333685"/>
            <a:ext cx="11397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The students drink too </a:t>
            </a:r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much </a:t>
            </a:r>
            <a:r>
              <a:rPr lang="en-US" altLang="pt-BR" sz="3600" dirty="0">
                <a:latin typeface="Century Gothic" panose="020B0502020202020204" pitchFamily="34" charset="0"/>
              </a:rPr>
              <a:t>coffee.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85" y="3315761"/>
            <a:ext cx="5780030" cy="325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4" y="2333685"/>
            <a:ext cx="1104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latin typeface="Century Gothic" panose="020B0502020202020204" pitchFamily="34" charset="0"/>
              </a:rPr>
              <a:t>We have just </a:t>
            </a:r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a few </a:t>
            </a:r>
            <a:r>
              <a:rPr lang="en-US" altLang="pt-BR" sz="3600" dirty="0">
                <a:latin typeface="Century Gothic" panose="020B0502020202020204" pitchFamily="34" charset="0"/>
              </a:rPr>
              <a:t>egg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</a:t>
            </a:r>
            <a:r>
              <a:rPr lang="en-US" altLang="pt-BR" sz="36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09" y="3308373"/>
            <a:ext cx="3766782" cy="31344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15" y="3199191"/>
            <a:ext cx="11620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4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4" y="2333685"/>
            <a:ext cx="10701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A little </a:t>
            </a:r>
            <a:r>
              <a:rPr lang="en-US" altLang="pt-BR" sz="3600" dirty="0">
                <a:latin typeface="Century Gothic" panose="020B0502020202020204" pitchFamily="34" charset="0"/>
              </a:rPr>
              <a:t>wine is good for your health.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95" y="3479535"/>
            <a:ext cx="47625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DIFFERENCE: HOW MANY x HOW MUCH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59558" y="3338989"/>
            <a:ext cx="11632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How many…? </a:t>
            </a:r>
            <a:r>
              <a:rPr lang="en-US" altLang="pt-BR" sz="3600" dirty="0">
                <a:latin typeface="Century Gothic" panose="020B0502020202020204" pitchFamily="34" charset="0"/>
              </a:rPr>
              <a:t>to ask about 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plural countable nouns</a:t>
            </a:r>
            <a:r>
              <a:rPr lang="en-US" altLang="pt-BR" sz="3600" dirty="0">
                <a:latin typeface="Century Gothic" panose="020B0502020202020204" pitchFamily="34" charset="0"/>
              </a:rPr>
              <a:t>.</a:t>
            </a:r>
          </a:p>
          <a:p>
            <a:endParaRPr lang="en-US" altLang="pt-BR" sz="3600" dirty="0">
              <a:latin typeface="Century Gothic" panose="020B0502020202020204" pitchFamily="34" charset="0"/>
            </a:endParaRPr>
          </a:p>
          <a:p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How much…? </a:t>
            </a:r>
            <a:r>
              <a:rPr lang="en-US" altLang="pt-BR" sz="3600" dirty="0">
                <a:latin typeface="Century Gothic" panose="020B0502020202020204" pitchFamily="34" charset="0"/>
              </a:rPr>
              <a:t>to ask about 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uncountable nouns</a:t>
            </a:r>
            <a:r>
              <a:rPr lang="en-US" altLang="pt-BR" sz="3600" dirty="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881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448315"/>
            <a:ext cx="1151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How many  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orange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 do we need to make juice?</a:t>
            </a:r>
            <a:endParaRPr lang="en-US" altLang="pt-BR" sz="3600" dirty="0">
              <a:latin typeface="Century Gothic" panose="020B0502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129" y="3401705"/>
            <a:ext cx="4155743" cy="311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8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448315"/>
            <a:ext cx="1161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How many </a:t>
            </a:r>
            <a:r>
              <a:rPr lang="en-US" altLang="pt-BR" sz="3600" dirty="0">
                <a:latin typeface="Century Gothic" panose="020B0502020202020204" pitchFamily="34" charset="0"/>
              </a:rPr>
              <a:t>cookie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</a:t>
            </a:r>
            <a:r>
              <a:rPr lang="en-US" altLang="pt-BR" sz="3600" dirty="0">
                <a:latin typeface="Century Gothic" panose="020B0502020202020204" pitchFamily="34" charset="0"/>
              </a:rPr>
              <a:t> do you want?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804" y="3558669"/>
            <a:ext cx="4348393" cy="29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5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17" y="4358871"/>
            <a:ext cx="3318606" cy="24889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2. UNCOUNTABLE NOUNS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368490" y="2475611"/>
            <a:ext cx="11614245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Things you can’t count in </a:t>
            </a: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units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altLang="pt-BR" sz="3600" dirty="0">
              <a:solidFill>
                <a:prstClr val="white"/>
              </a:solidFill>
              <a:latin typeface="ChunkFive Ex" pitchFamily="2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pt-BR" sz="3200" dirty="0">
                <a:latin typeface="Century Gothic" panose="020B0502020202020204" pitchFamily="34" charset="0"/>
              </a:rPr>
              <a:t>Butter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pt-BR" sz="3200" dirty="0">
                <a:latin typeface="Century Gothic" panose="020B0502020202020204" pitchFamily="34" charset="0"/>
              </a:rPr>
              <a:t>Coffee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pt-BR" sz="3200" dirty="0">
                <a:latin typeface="Century Gothic" panose="020B0502020202020204" pitchFamily="34" charset="0"/>
              </a:rPr>
              <a:t>Meat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pt-BR" sz="3200" dirty="0">
                <a:latin typeface="Century Gothic" panose="020B0502020202020204" pitchFamily="34" charset="0"/>
              </a:rPr>
              <a:t>Sugar</a:t>
            </a:r>
          </a:p>
        </p:txBody>
      </p:sp>
      <p:cxnSp>
        <p:nvCxnSpPr>
          <p:cNvPr id="4" name="Conector de seta reta 3"/>
          <p:cNvCxnSpPr/>
          <p:nvPr/>
        </p:nvCxnSpPr>
        <p:spPr>
          <a:xfrm flipV="1">
            <a:off x="7515369" y="2375848"/>
            <a:ext cx="900752" cy="382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7501721" y="2857749"/>
            <a:ext cx="900752" cy="322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8416121" y="2092414"/>
            <a:ext cx="176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69608"/>
                </a:solidFill>
                <a:latin typeface="Century Gothic" panose="020B0502020202020204" pitchFamily="34" charset="0"/>
              </a:rPr>
              <a:t>Singular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416121" y="2857749"/>
            <a:ext cx="176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69608"/>
                </a:solidFill>
                <a:latin typeface="Century Gothic" panose="020B0502020202020204" pitchFamily="34" charset="0"/>
              </a:rPr>
              <a:t>Plural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5"/>
          <a:stretch/>
        </p:blipFill>
        <p:spPr>
          <a:xfrm>
            <a:off x="8710810" y="2076281"/>
            <a:ext cx="1148437" cy="11380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820" y="4883982"/>
            <a:ext cx="1688555" cy="8897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45" y="4852798"/>
            <a:ext cx="1477318" cy="1126336"/>
          </a:xfrm>
          <a:prstGeom prst="rect">
            <a:avLst/>
          </a:prstGeom>
        </p:spPr>
      </p:pic>
      <p:sp>
        <p:nvSpPr>
          <p:cNvPr id="9" name="Chave direita 8"/>
          <p:cNvSpPr/>
          <p:nvPr/>
        </p:nvSpPr>
        <p:spPr>
          <a:xfrm>
            <a:off x="2129051" y="3766782"/>
            <a:ext cx="818865" cy="2212352"/>
          </a:xfrm>
          <a:prstGeom prst="rightBrace">
            <a:avLst/>
          </a:prstGeom>
          <a:noFill/>
          <a:ln w="3810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157181" y="3903461"/>
            <a:ext cx="45463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Measuring Units and</a:t>
            </a:r>
          </a:p>
          <a:p>
            <a:pPr algn="ctr"/>
            <a:r>
              <a:rPr lang="en-US" sz="40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Quantifiers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128" y="4029841"/>
            <a:ext cx="1696872" cy="8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9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448315"/>
            <a:ext cx="1161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How many </a:t>
            </a:r>
            <a:r>
              <a:rPr lang="en-US" altLang="pt-BR" sz="3600" dirty="0">
                <a:latin typeface="Century Gothic" panose="020B0502020202020204" pitchFamily="34" charset="0"/>
              </a:rPr>
              <a:t>tomato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es</a:t>
            </a:r>
            <a:r>
              <a:rPr lang="en-US" altLang="pt-BR" sz="3600" dirty="0">
                <a:latin typeface="Century Gothic" panose="020B0502020202020204" pitchFamily="34" charset="0"/>
              </a:rPr>
              <a:t> are there in the kitchen?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60" y="3427293"/>
            <a:ext cx="3371281" cy="29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448315"/>
            <a:ext cx="1141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How much </a:t>
            </a:r>
            <a:r>
              <a:rPr lang="en-US" altLang="pt-BR" sz="3600" dirty="0">
                <a:latin typeface="Century Gothic" panose="020B0502020202020204" pitchFamily="34" charset="0"/>
              </a:rPr>
              <a:t>water do you drink every day?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173" y="3292184"/>
            <a:ext cx="2755654" cy="35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448315"/>
            <a:ext cx="1151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How much </a:t>
            </a:r>
            <a:r>
              <a:rPr lang="en-US" altLang="pt-BR" sz="3600" dirty="0">
                <a:latin typeface="Century Gothic" panose="020B0502020202020204" pitchFamily="34" charset="0"/>
              </a:rPr>
              <a:t>milk do we need to make a cake?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708795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80323" y="2448315"/>
            <a:ext cx="1151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How much </a:t>
            </a:r>
            <a:r>
              <a:rPr lang="en-US" altLang="pt-BR" sz="3600">
                <a:latin typeface="Century Gothic" panose="020B0502020202020204" pitchFamily="34" charset="0"/>
              </a:rPr>
              <a:t>chocolate sauce </a:t>
            </a:r>
            <a:r>
              <a:rPr lang="en-US" altLang="pt-BR" sz="3600" dirty="0">
                <a:latin typeface="Century Gothic" panose="020B0502020202020204" pitchFamily="34" charset="0"/>
              </a:rPr>
              <a:t>would </a:t>
            </a:r>
            <a:r>
              <a:rPr lang="en-US" altLang="pt-BR" sz="3600">
                <a:latin typeface="Century Gothic" panose="020B0502020202020204" pitchFamily="34" charset="0"/>
              </a:rPr>
              <a:t>you like?</a:t>
            </a:r>
            <a:endParaRPr lang="en-US" altLang="pt-BR" sz="3600" dirty="0">
              <a:latin typeface="Century Gothic" panose="020B0502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182" y="3708795"/>
            <a:ext cx="4861636" cy="27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6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68A2D30-ECB7-47CA-921B-78E57ACA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Taken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: </a:t>
            </a:r>
            <a:r>
              <a:rPr lang="es-MX" dirty="0" err="1"/>
              <a:t>Islcollective</a:t>
            </a:r>
            <a:r>
              <a:rPr lang="es-MX" dirty="0"/>
              <a:t> PPT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15C9980-9933-4953-8A2A-5CC3DF890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660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760214" cy="1080938"/>
          </a:xfrm>
        </p:spPr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3. MEASURING UNITS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64024" y="2154888"/>
            <a:ext cx="11614245" cy="2214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Both 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countable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 and </a:t>
            </a:r>
            <a:r>
              <a:rPr lang="en-US" altLang="pt-BR" sz="360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uncountable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 nouns can be measured with a </a:t>
            </a: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MEASURING UNIT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MEASURING UNITS</a:t>
            </a:r>
            <a:r>
              <a:rPr lang="en-US" altLang="pt-BR" sz="3600" dirty="0">
                <a:solidFill>
                  <a:prstClr val="white"/>
                </a:solidFill>
                <a:latin typeface="Century Gothic" panose="020B0502020202020204" pitchFamily="34" charset="0"/>
              </a:rPr>
              <a:t> express an exact amount. That’s why they are used in recipes.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50126" y="4690576"/>
            <a:ext cx="11832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pt-BR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cup / glass / spoon / bowl</a:t>
            </a:r>
          </a:p>
          <a:p>
            <a:pPr algn="ctr"/>
            <a:r>
              <a:rPr lang="en-US" altLang="pt-BR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bottle / can / jar / gallon /bag / box</a:t>
            </a:r>
          </a:p>
          <a:p>
            <a:pPr algn="ctr"/>
            <a:r>
              <a:rPr lang="en-US" altLang="pt-BR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slice / bunch / dozen</a:t>
            </a:r>
          </a:p>
          <a:p>
            <a:pPr algn="ctr"/>
            <a:r>
              <a:rPr lang="en-US" altLang="pt-BR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pint / quart / liter / kg / pound</a:t>
            </a:r>
          </a:p>
        </p:txBody>
      </p:sp>
    </p:spTree>
    <p:extLst>
      <p:ext uri="{BB962C8B-B14F-4D97-AF65-F5344CB8AC3E}">
        <p14:creationId xmlns:p14="http://schemas.microsoft.com/office/powerpoint/2010/main" val="19603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MEASURING UNITS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80323" y="2593277"/>
            <a:ext cx="1544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Cup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715302" y="2579832"/>
            <a:ext cx="171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Glass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8925636" y="2593682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Bowl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528" y="4104681"/>
            <a:ext cx="3271014" cy="2566329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9"/>
          <a:stretch/>
        </p:blipFill>
        <p:spPr>
          <a:xfrm>
            <a:off x="4668956" y="3260422"/>
            <a:ext cx="1812309" cy="3563458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5"/>
          <a:stretch/>
        </p:blipFill>
        <p:spPr>
          <a:xfrm>
            <a:off x="180371" y="3702152"/>
            <a:ext cx="2765322" cy="3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MEASURING UNITS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80322" y="2593277"/>
            <a:ext cx="1926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Spoon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133442" y="2593277"/>
            <a:ext cx="171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Bag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379780" y="2593277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Box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025" y="3382932"/>
            <a:ext cx="2546449" cy="347506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5" r="15538"/>
          <a:stretch/>
        </p:blipFill>
        <p:spPr>
          <a:xfrm>
            <a:off x="9052234" y="3301163"/>
            <a:ext cx="2483892" cy="356416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060274"/>
            <a:ext cx="3360683" cy="13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5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MEASURING UNITS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80323" y="2593277"/>
            <a:ext cx="1748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Bottle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044732" y="2593277"/>
            <a:ext cx="171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Can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379780" y="2593277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Jar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1" y="3301163"/>
            <a:ext cx="1365501" cy="35568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732" y="5138383"/>
            <a:ext cx="1719617" cy="171961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9" y="4817660"/>
            <a:ext cx="2040340" cy="20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8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MEASURING UNITS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80323" y="2593277"/>
            <a:ext cx="1912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Bunch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980847" y="2607127"/>
            <a:ext cx="2011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Slice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379780" y="2593277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Dozen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12" y="4087974"/>
            <a:ext cx="3640024" cy="207179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9236"/>
            <a:ext cx="3213015" cy="35687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1" t="8847" r="7560" b="8255"/>
          <a:stretch/>
        </p:blipFill>
        <p:spPr>
          <a:xfrm>
            <a:off x="7931233" y="3597299"/>
            <a:ext cx="4066977" cy="295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entury Gothic" panose="020B0502020202020204" pitchFamily="34" charset="0"/>
              </a:rPr>
              <a:t>MEASURING UNITS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0" y="1992776"/>
            <a:ext cx="6005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 Pint = 0,473176 Liter                      </a:t>
            </a:r>
          </a:p>
          <a:p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               (≅0,5L)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0" t="12139" r="17457" b="13930"/>
          <a:stretch/>
        </p:blipFill>
        <p:spPr>
          <a:xfrm>
            <a:off x="6755643" y="214557"/>
            <a:ext cx="5436358" cy="664344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433482" y="6284794"/>
            <a:ext cx="4080680" cy="573206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48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 animBg="1"/>
    </p:bldLst>
  </p:timing>
</p:sld>
</file>

<file path=ppt/theme/theme1.xml><?xml version="1.0" encoding="utf-8"?>
<a:theme xmlns:a="http://schemas.openxmlformats.org/drawingml/2006/main" name="Berlí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B8C77F0F2668A448E68D56D9494847D" ma:contentTypeVersion="0" ma:contentTypeDescription="Crear nuevo documento." ma:contentTypeScope="" ma:versionID="3eca07b28660c87cdcb50a11efb303d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b2b1fa7a59e354d7f595b77324244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49596B-7DBC-4A08-985B-6AEC6EF4A9F5}"/>
</file>

<file path=customXml/itemProps2.xml><?xml version="1.0" encoding="utf-8"?>
<ds:datastoreItem xmlns:ds="http://schemas.openxmlformats.org/officeDocument/2006/customXml" ds:itemID="{EF134693-739B-4533-9547-42A6F2B2E7AE}"/>
</file>

<file path=customXml/itemProps3.xml><?xml version="1.0" encoding="utf-8"?>
<ds:datastoreItem xmlns:ds="http://schemas.openxmlformats.org/officeDocument/2006/customXml" ds:itemID="{3540214C-2E4F-4154-8579-CF99E6072978}"/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3213</TotalTime>
  <Words>555</Words>
  <Application>Microsoft Office PowerPoint</Application>
  <PresentationFormat>Panorámica</PresentationFormat>
  <Paragraphs>129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Century Gothic</vt:lpstr>
      <vt:lpstr>ChunkFive Ex</vt:lpstr>
      <vt:lpstr>Trebuchet MS</vt:lpstr>
      <vt:lpstr>Berlín</vt:lpstr>
      <vt:lpstr>COUNTABLE / UNCOUNTABLE NOUNS</vt:lpstr>
      <vt:lpstr>1. COUNTABLE NOUNS</vt:lpstr>
      <vt:lpstr>2. UNCOUNTABLE NOUNS</vt:lpstr>
      <vt:lpstr>3. MEASURING UNITS</vt:lpstr>
      <vt:lpstr>MEASURING UNITS</vt:lpstr>
      <vt:lpstr>MEASURING UNITS</vt:lpstr>
      <vt:lpstr>MEASURING UNITS</vt:lpstr>
      <vt:lpstr>MEASURING UNITS</vt:lpstr>
      <vt:lpstr>MEASURING UNITS</vt:lpstr>
      <vt:lpstr>MEASURING UNITS</vt:lpstr>
      <vt:lpstr>MEASURING UNITS</vt:lpstr>
      <vt:lpstr>MEASURING UNITS</vt:lpstr>
      <vt:lpstr>4. QUANTIFIERS</vt:lpstr>
      <vt:lpstr>A / AN</vt:lpstr>
      <vt:lpstr>ANY</vt:lpstr>
      <vt:lpstr>SOME</vt:lpstr>
      <vt:lpstr>EXAMPLES</vt:lpstr>
      <vt:lpstr>EXAMPLES</vt:lpstr>
      <vt:lpstr>EXAMPLES</vt:lpstr>
      <vt:lpstr>OTHER QUANTIFIERS</vt:lpstr>
      <vt:lpstr>EXAMPLES</vt:lpstr>
      <vt:lpstr>EXAMPLES</vt:lpstr>
      <vt:lpstr>EXAMPLES</vt:lpstr>
      <vt:lpstr>EXAMPLES</vt:lpstr>
      <vt:lpstr>EXAMPLES</vt:lpstr>
      <vt:lpstr>EXAMPLES</vt:lpstr>
      <vt:lpstr>DIFFERENCE: HOW MANY x HOW MUCH</vt:lpstr>
      <vt:lpstr>EXAMPLES</vt:lpstr>
      <vt:lpstr>EXAMPLES</vt:lpstr>
      <vt:lpstr>EXAMPLES</vt:lpstr>
      <vt:lpstr>EXAMPLES</vt:lpstr>
      <vt:lpstr>EXAMPLES</vt:lpstr>
      <vt:lpstr>EXAMPLES</vt:lpstr>
      <vt:lpstr>Taken from: Islcollective PPT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REMEMBER: DAYS OF THE WEEK</dc:title>
  <dc:creator>Bel Seixas</dc:creator>
  <cp:lastModifiedBy>personal</cp:lastModifiedBy>
  <cp:revision>473</cp:revision>
  <dcterms:created xsi:type="dcterms:W3CDTF">2015-06-02T20:40:01Z</dcterms:created>
  <dcterms:modified xsi:type="dcterms:W3CDTF">2020-03-19T06:11:05Z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0x0101004B8C77F0F2668A448E68D56D9494847D</vt:lpwstr>
  </property>
</Properties>
</file>